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54" y="96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2B40BE-ADFF-4E96-A2CE-2914A23A76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FCE655-9CB5-415A-8DFA-38D13A786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8B71BE-F2CC-438A-BC06-223BBE915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548EA8-C65D-420F-AD1F-C05C5ECB7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154191-7AA6-422A-86A9-5C3225004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814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9FDFE-CFA6-40FC-A91F-6FAC425B3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C477A7-7643-4C7D-81A5-8A0688FC8A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2841B8-3FC7-44B2-9C5F-A4087EB3F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48B0C4-8D28-4598-9C1C-1C8F418B8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1FC409-BC7F-4D9A-A63A-27B6D15EA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659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27322D4-37E7-4CAD-89C3-ED5A455A9C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48E3DF-6A85-4806-927E-38049BD5BE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301DA8-4A38-4AC4-8C77-6671E0FDB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2085E8-875B-4B44-A07E-68E5D152F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1E3509-4AFC-4839-AEF5-214D73C7B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411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0EF555-357F-47A0-87C0-2F3A7923B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3002F9-D872-42B9-9ADD-13D8C9C55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AD02C2-3C0C-454D-B85C-A6EE12F17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84CEF0-7117-4FCD-B204-4065BC1AF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95EAB3-010F-4F4D-B1A9-91C01726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54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742CB1-9D28-47A7-978A-9CD818625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2F8D17-0222-47B6-BBC2-DA61BD84F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A20DC9-6BAB-4BF3-9846-992700CEE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2F3050-3E6F-43CB-8506-A847D7DB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B1C3F2-4CB2-404D-9B05-95778721F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154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133AB9-F055-490E-92FD-D8F7F82F0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1DB7AA-2A6E-4CB2-86BC-BEFEC7EF8C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26E420-97C0-4D52-A406-9F61D4B574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88BA04-2C81-4589-A6F6-52C8C3F4E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1FAFC6-6F08-4192-AD7E-D434DDEE2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40A178-423E-48B0-BD60-62C498D13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369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B38093-8F1E-4E28-AE05-24E739D90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7B287A-0E1F-48B9-8055-F56438E68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4E4BA1-16E3-4AD5-837F-06DF6A7B6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F037D92-3927-4C77-B2D9-2B773B61A1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7C9866-81B6-46B8-8AB5-4B0B59E5F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D48E73-53B6-4A92-8AA0-71C1E5524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49B223-FCA7-41F9-A528-4DA70CE40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53ED17-6001-42F5-9520-3A8F546D9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787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8A4A6C-9CA1-4AF9-8EBE-53F375AEC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11D935-FC19-4F99-9B09-B2132FDB9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E24859-F425-4FCE-BB88-78CB3C957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8BBB9E-B709-42BB-A764-797623220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21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0B85D3-88E7-4FD0-ACEA-F98C09083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98E960-D937-4606-974F-E7853DC58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B4C5DA-3D9C-44EF-AF87-659A0106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068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462504-9067-4994-B95A-5AE5BDE7B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627BAB-91FA-40AA-98D0-7415DC1FB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C9EA78-D43F-4EEB-9BA2-2A579FF7A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23F545-D454-4686-9C65-37EF43250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8AC6FB-ABC7-452C-ADF3-D80ED2C51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A287CD-CE2C-4672-B333-693F58366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316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05217D-0A5B-40A2-9BFA-E0946800D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E86A4E5-3DB3-448B-8F7A-81E0CAFD31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07FF2A-6696-4418-86C9-68F1515D5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A0A9D-D866-4F26-987B-698B6E285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38FF59-A8C3-45D0-A50F-36B90D92B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CE4910-C444-4B3D-A587-9F604FD9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000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1D0ED6-C740-463E-A233-DF98804CC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FC72D2-6B4B-419B-942B-82BFB4171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B31804-57A2-4757-8D4D-20C3A3337C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F6E6D-BC61-41B2-8E58-6CD3F8627017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D43345-A88B-4E4E-95B6-07472295CF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F2A5C4-85BE-4A30-944F-3C33D6C49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444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10" Type="http://schemas.openxmlformats.org/officeDocument/2006/relationships/image" Target="../media/image38.png"/><Relationship Id="rId4" Type="http://schemas.openxmlformats.org/officeDocument/2006/relationships/image" Target="../media/image34.png"/><Relationship Id="rId9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70825/JAVA_OOP_TermProject_ATM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70825/JAVA_OOP_TermProject_ATM/blob/main/README.md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5" descr="실내, 테이블, 앉아있는, 전자기기이(가) 표시된 사진  높은 신뢰도로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40000"/>
            </a:schemeClr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941318" y="2967335"/>
            <a:ext cx="6231255" cy="1078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000" b="1">
                <a:solidFill>
                  <a:srgbClr val="000000"/>
                </a:solidFill>
                <a:latin typeface="a고딕15"/>
                <a:ea typeface="a고딕15"/>
              </a:rPr>
              <a:t>자바와 객체지향프로그래밍</a:t>
            </a:r>
          </a:p>
          <a:p>
            <a:pPr algn="ctr">
              <a:defRPr/>
            </a:pPr>
            <a:r>
              <a:rPr lang="ko-KR" altLang="en-US" sz="500" b="1">
                <a:solidFill>
                  <a:srgbClr val="000000"/>
                </a:solidFill>
                <a:latin typeface="a고딕15"/>
                <a:ea typeface="a고딕15"/>
              </a:rPr>
              <a:t> </a:t>
            </a:r>
          </a:p>
          <a:p>
            <a:pPr algn="ctr">
              <a:defRPr/>
            </a:pPr>
            <a:r>
              <a:rPr lang="en-US" altLang="ko-KR" sz="2000" b="1">
                <a:solidFill>
                  <a:srgbClr val="000000"/>
                </a:solidFill>
                <a:latin typeface="a고딕15"/>
                <a:ea typeface="a고딕15"/>
              </a:rPr>
              <a:t>-</a:t>
            </a:r>
            <a:r>
              <a:rPr lang="ko-KR" altLang="en-US" sz="2000" b="1">
                <a:solidFill>
                  <a:srgbClr val="000000"/>
                </a:solidFill>
                <a:latin typeface="a고딕15"/>
                <a:ea typeface="a고딕15"/>
              </a:rPr>
              <a:t> </a:t>
            </a:r>
            <a:r>
              <a:rPr lang="en-US" altLang="ko-KR" sz="2000" b="1">
                <a:solidFill>
                  <a:srgbClr val="000000"/>
                </a:solidFill>
                <a:latin typeface="a고딕15"/>
                <a:ea typeface="a고딕15"/>
              </a:rPr>
              <a:t>ATM</a:t>
            </a:r>
            <a:r>
              <a:rPr lang="ko-KR" altLang="en-US" sz="2000" b="1">
                <a:solidFill>
                  <a:srgbClr val="000000"/>
                </a:solidFill>
                <a:latin typeface="a고딕15"/>
                <a:ea typeface="a고딕15"/>
              </a:rPr>
              <a:t> </a:t>
            </a:r>
            <a:r>
              <a:rPr lang="en-US" altLang="ko-KR" sz="2000" b="1">
                <a:solidFill>
                  <a:srgbClr val="000000"/>
                </a:solidFill>
                <a:latin typeface="a고딕15"/>
                <a:ea typeface="a고딕15"/>
              </a:rPr>
              <a:t>TermProjectD 3</a:t>
            </a:r>
            <a:r>
              <a:rPr lang="ko-KR" altLang="en-US" sz="2000" b="1">
                <a:solidFill>
                  <a:srgbClr val="000000"/>
                </a:solidFill>
                <a:latin typeface="a고딕15"/>
                <a:ea typeface="a고딕15"/>
              </a:rPr>
              <a:t>조</a:t>
            </a:r>
            <a:endParaRPr lang="ko-KR" altLang="en-US" sz="2000" b="1">
              <a:solidFill>
                <a:srgbClr val="000000"/>
              </a:solidFill>
              <a:latin typeface="a고딕15"/>
            </a:endParaRPr>
          </a:p>
        </p:txBody>
      </p:sp>
      <p:sp>
        <p:nvSpPr>
          <p:cNvPr id="8" name="양쪽 대괄호 7"/>
          <p:cNvSpPr/>
          <p:nvPr/>
        </p:nvSpPr>
        <p:spPr>
          <a:xfrm>
            <a:off x="2748279" y="2875002"/>
            <a:ext cx="6695440" cy="1107996"/>
          </a:xfrm>
          <a:prstGeom prst="bracketPair">
            <a:avLst>
              <a:gd name="adj" fmla="val 16667"/>
            </a:avLst>
          </a:prstGeom>
          <a:ln w="95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4488343" y="6014720"/>
            <a:ext cx="32004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5"/>
          <p:cNvSpPr txBox="1"/>
          <p:nvPr/>
        </p:nvSpPr>
        <p:spPr>
          <a:xfrm>
            <a:off x="2980371" y="5661124"/>
            <a:ext cx="623125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500" b="1" dirty="0">
                <a:solidFill>
                  <a:srgbClr val="000000"/>
                </a:solidFill>
                <a:latin typeface="a고딕12"/>
                <a:ea typeface="a고딕12"/>
              </a:rPr>
              <a:t>정다빈	이지원	</a:t>
            </a:r>
            <a:r>
              <a:rPr lang="ko-KR" altLang="en-US" sz="1500" b="1" dirty="0" err="1">
                <a:solidFill>
                  <a:srgbClr val="000000"/>
                </a:solidFill>
                <a:latin typeface="a고딕12"/>
                <a:ea typeface="a고딕12"/>
              </a:rPr>
              <a:t>이신혁</a:t>
            </a:r>
            <a:endParaRPr lang="ko-KR" altLang="en-US" sz="1500" b="1" dirty="0">
              <a:solidFill>
                <a:srgbClr val="000000"/>
              </a:solidFill>
              <a:latin typeface="a고딕12"/>
              <a:ea typeface="a고딕12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B14F0F34-8BC6-4CE4-978B-CF9198899111}"/>
              </a:ext>
            </a:extLst>
          </p:cNvPr>
          <p:cNvSpPr txBox="1"/>
          <p:nvPr/>
        </p:nvSpPr>
        <p:spPr>
          <a:xfrm>
            <a:off x="2972915" y="6045152"/>
            <a:ext cx="623125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500" b="1" dirty="0">
                <a:solidFill>
                  <a:srgbClr val="000000"/>
                </a:solidFill>
                <a:latin typeface="a고딕12"/>
                <a:ea typeface="a고딕12"/>
              </a:rPr>
              <a:t>2016124196 2016125061 2020125047</a:t>
            </a:r>
            <a:endParaRPr lang="ko-KR" altLang="en-US" sz="1500" b="1" dirty="0">
              <a:solidFill>
                <a:srgbClr val="000000"/>
              </a:solidFill>
              <a:latin typeface="a고딕12"/>
              <a:ea typeface="a고딕1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45452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special note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8" y="547152"/>
            <a:ext cx="4626221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잔고조회</a:t>
            </a:r>
            <a:r>
              <a:rPr lang="en-US" altLang="ko-KR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-</a:t>
            </a: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 데이터</a:t>
            </a:r>
          </a:p>
        </p:txBody>
      </p:sp>
      <p:sp>
        <p:nvSpPr>
          <p:cNvPr id="397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pic>
        <p:nvPicPr>
          <p:cNvPr id="408" name="그림 40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28417" y="4380309"/>
            <a:ext cx="2063038" cy="2063038"/>
          </a:xfrm>
          <a:prstGeom prst="rect">
            <a:avLst/>
          </a:prstGeom>
        </p:spPr>
      </p:pic>
      <p:pic>
        <p:nvPicPr>
          <p:cNvPr id="409" name="그림 40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64115" y="1401378"/>
            <a:ext cx="2122871" cy="2122871"/>
          </a:xfrm>
          <a:prstGeom prst="rect">
            <a:avLst/>
          </a:prstGeom>
        </p:spPr>
      </p:pic>
      <p:grpSp>
        <p:nvGrpSpPr>
          <p:cNvPr id="467" name="그룹 466"/>
          <p:cNvGrpSpPr/>
          <p:nvPr/>
        </p:nvGrpSpPr>
        <p:grpSpPr>
          <a:xfrm>
            <a:off x="5497932" y="1317602"/>
            <a:ext cx="2130998" cy="1150086"/>
            <a:chOff x="5497932" y="1317602"/>
            <a:chExt cx="2130998" cy="1150086"/>
          </a:xfrm>
        </p:grpSpPr>
        <p:sp>
          <p:nvSpPr>
            <p:cNvPr id="411" name="대각선 방향의 모서리가 둥근 사각형 90"/>
            <p:cNvSpPr/>
            <p:nvPr/>
          </p:nvSpPr>
          <p:spPr>
            <a:xfrm flipH="1">
              <a:off x="5497932" y="1317602"/>
              <a:ext cx="2130998" cy="1150086"/>
            </a:xfrm>
            <a:prstGeom prst="round2DiagRect">
              <a:avLst>
                <a:gd name="adj1" fmla="val 23031"/>
                <a:gd name="adj2" fmla="val 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12" name="직각 삼각형 91"/>
            <p:cNvSpPr/>
            <p:nvPr/>
          </p:nvSpPr>
          <p:spPr>
            <a:xfrm rot="5400000">
              <a:off x="5510867" y="1318628"/>
              <a:ext cx="337184" cy="348855"/>
            </a:xfrm>
            <a:prstGeom prst="rt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  <a:headEnd w="med" len="med"/>
              <a:tailEnd w="med" len="med"/>
            </a:ln>
          </p:spPr>
          <p:style>
            <a:lnRef idx="2">
              <a:schemeClr val="accent3">
                <a:shade val="2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13" name="직사각형 92"/>
            <p:cNvSpPr/>
            <p:nvPr/>
          </p:nvSpPr>
          <p:spPr>
            <a:xfrm>
              <a:off x="5659933" y="1569900"/>
              <a:ext cx="1878963" cy="7713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ko-KR" sz="2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고객이름</a:t>
              </a:r>
            </a:p>
            <a:p>
              <a:pPr algn="ctr">
                <a:lnSpc>
                  <a:spcPct val="150000"/>
                </a:lnSpc>
                <a:defRPr/>
              </a:pPr>
              <a:r>
                <a:rPr lang="en-US" altLang="ko-KR" sz="1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ex) </a:t>
              </a:r>
              <a:r>
                <a:rPr lang="ko-KR" altLang="en-US" sz="1000" b="1" dirty="0" err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이신혁</a:t>
              </a:r>
              <a:endParaRPr lang="ko-KR" altLang="en-US" sz="1000" b="1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</p:grpSp>
      <p:sp>
        <p:nvSpPr>
          <p:cNvPr id="466" name="직사각형 92"/>
          <p:cNvSpPr/>
          <p:nvPr/>
        </p:nvSpPr>
        <p:spPr>
          <a:xfrm>
            <a:off x="8673486" y="5131937"/>
            <a:ext cx="1051380" cy="657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500" b="1">
                <a:solidFill>
                  <a:prstClr val="black">
                    <a:lumMod val="75000"/>
                    <a:lumOff val="25000"/>
                  </a:prstClr>
                </a:solidFill>
              </a:rPr>
              <a:t>+</a:t>
            </a:r>
          </a:p>
        </p:txBody>
      </p:sp>
      <p:grpSp>
        <p:nvGrpSpPr>
          <p:cNvPr id="434" name="그룹 433"/>
          <p:cNvGrpSpPr/>
          <p:nvPr/>
        </p:nvGrpSpPr>
        <p:grpSpPr>
          <a:xfrm>
            <a:off x="7849416" y="1317602"/>
            <a:ext cx="2130998" cy="1150086"/>
            <a:chOff x="973557" y="3040878"/>
            <a:chExt cx="2859314" cy="1596571"/>
          </a:xfrm>
        </p:grpSpPr>
        <p:sp>
          <p:nvSpPr>
            <p:cNvPr id="435" name="대각선 방향의 모서리가 둥근 사각형 90"/>
            <p:cNvSpPr/>
            <p:nvPr/>
          </p:nvSpPr>
          <p:spPr>
            <a:xfrm flipH="1">
              <a:off x="973557" y="3040878"/>
              <a:ext cx="2859314" cy="1596571"/>
            </a:xfrm>
            <a:prstGeom prst="round2DiagRect">
              <a:avLst>
                <a:gd name="adj1" fmla="val 23031"/>
                <a:gd name="adj2" fmla="val 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36" name="직각 삼각형 91"/>
            <p:cNvSpPr/>
            <p:nvPr/>
          </p:nvSpPr>
          <p:spPr>
            <a:xfrm rot="5400000">
              <a:off x="983083" y="3050404"/>
              <a:ext cx="468085" cy="468085"/>
            </a:xfrm>
            <a:prstGeom prst="rt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37" name="직사각형 92"/>
            <p:cNvSpPr/>
            <p:nvPr/>
          </p:nvSpPr>
          <p:spPr>
            <a:xfrm>
              <a:off x="1190925" y="3404349"/>
              <a:ext cx="2521141" cy="10707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계좌번호</a:t>
              </a:r>
            </a:p>
            <a:p>
              <a:pPr algn="ctr">
                <a:lnSpc>
                  <a:spcPct val="150000"/>
                </a:lnSpc>
                <a:defRPr/>
              </a:pPr>
              <a:r>
                <a:rPr lang="en-US" altLang="ko-KR" sz="1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ex)000000-000000</a:t>
              </a:r>
            </a:p>
          </p:txBody>
        </p:sp>
      </p:grpSp>
      <p:grpSp>
        <p:nvGrpSpPr>
          <p:cNvPr id="438" name="그룹 437"/>
          <p:cNvGrpSpPr/>
          <p:nvPr/>
        </p:nvGrpSpPr>
        <p:grpSpPr>
          <a:xfrm>
            <a:off x="5517577" y="2730131"/>
            <a:ext cx="2130998" cy="1150086"/>
            <a:chOff x="973557" y="3040878"/>
            <a:chExt cx="2859314" cy="1596571"/>
          </a:xfrm>
        </p:grpSpPr>
        <p:sp>
          <p:nvSpPr>
            <p:cNvPr id="439" name="대각선 방향의 모서리가 둥근 사각형 90"/>
            <p:cNvSpPr/>
            <p:nvPr/>
          </p:nvSpPr>
          <p:spPr>
            <a:xfrm flipH="1">
              <a:off x="973557" y="3040878"/>
              <a:ext cx="2859314" cy="1596571"/>
            </a:xfrm>
            <a:prstGeom prst="round2DiagRect">
              <a:avLst>
                <a:gd name="adj1" fmla="val 23031"/>
                <a:gd name="adj2" fmla="val 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0" name="직각 삼각형 91"/>
            <p:cNvSpPr/>
            <p:nvPr/>
          </p:nvSpPr>
          <p:spPr>
            <a:xfrm rot="5400000">
              <a:off x="983083" y="3050404"/>
              <a:ext cx="468085" cy="468085"/>
            </a:xfrm>
            <a:prstGeom prst="rt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1" name="직사각형 92"/>
            <p:cNvSpPr/>
            <p:nvPr/>
          </p:nvSpPr>
          <p:spPr>
            <a:xfrm>
              <a:off x="1190924" y="3417571"/>
              <a:ext cx="2521140" cy="10668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통장종류</a:t>
              </a:r>
            </a:p>
            <a:p>
              <a:pPr algn="ctr">
                <a:lnSpc>
                  <a:spcPct val="150000"/>
                </a:lnSpc>
                <a:defRPr/>
              </a:pPr>
              <a:r>
                <a:rPr lang="en-US" altLang="ko-KR" sz="1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</a:t>
              </a:r>
              <a:r>
                <a:rPr lang="ko-KR" altLang="en-US" sz="1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입출금 통장</a:t>
              </a:r>
            </a:p>
          </p:txBody>
        </p:sp>
      </p:grpSp>
      <p:grpSp>
        <p:nvGrpSpPr>
          <p:cNvPr id="442" name="그룹 441"/>
          <p:cNvGrpSpPr/>
          <p:nvPr/>
        </p:nvGrpSpPr>
        <p:grpSpPr>
          <a:xfrm>
            <a:off x="7869061" y="2730131"/>
            <a:ext cx="2130998" cy="1150086"/>
            <a:chOff x="973557" y="3040878"/>
            <a:chExt cx="2859314" cy="1596571"/>
          </a:xfrm>
        </p:grpSpPr>
        <p:sp>
          <p:nvSpPr>
            <p:cNvPr id="443" name="대각선 방향의 모서리가 둥근 사각형 90"/>
            <p:cNvSpPr/>
            <p:nvPr/>
          </p:nvSpPr>
          <p:spPr>
            <a:xfrm flipH="1">
              <a:off x="973557" y="3040878"/>
              <a:ext cx="2859314" cy="1596571"/>
            </a:xfrm>
            <a:prstGeom prst="round2DiagRect">
              <a:avLst>
                <a:gd name="adj1" fmla="val 23031"/>
                <a:gd name="adj2" fmla="val 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4" name="직각 삼각형 91"/>
            <p:cNvSpPr/>
            <p:nvPr/>
          </p:nvSpPr>
          <p:spPr>
            <a:xfrm rot="5400000">
              <a:off x="983083" y="3050404"/>
              <a:ext cx="468085" cy="468085"/>
            </a:xfrm>
            <a:prstGeom prst="rt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5" name="직사각형 92"/>
            <p:cNvSpPr/>
            <p:nvPr/>
          </p:nvSpPr>
          <p:spPr>
            <a:xfrm>
              <a:off x="1190926" y="3377904"/>
              <a:ext cx="2521141" cy="10668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잔액</a:t>
              </a:r>
            </a:p>
            <a:p>
              <a:pPr algn="ctr">
                <a:lnSpc>
                  <a:spcPct val="150000"/>
                </a:lnSpc>
                <a:defRPr/>
              </a:pPr>
              <a:r>
                <a:rPr lang="en-US" altLang="ko-KR" sz="1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ex) 100000</a:t>
              </a:r>
              <a:r>
                <a:rPr lang="ko-KR" altLang="en-US" sz="1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원</a:t>
              </a:r>
            </a:p>
          </p:txBody>
        </p:sp>
      </p:grpSp>
      <p:grpSp>
        <p:nvGrpSpPr>
          <p:cNvPr id="446" name="그룹 445"/>
          <p:cNvGrpSpPr/>
          <p:nvPr/>
        </p:nvGrpSpPr>
        <p:grpSpPr>
          <a:xfrm>
            <a:off x="4373670" y="4190608"/>
            <a:ext cx="2130998" cy="1150086"/>
            <a:chOff x="973557" y="3040878"/>
            <a:chExt cx="2859314" cy="1596571"/>
          </a:xfrm>
        </p:grpSpPr>
        <p:sp>
          <p:nvSpPr>
            <p:cNvPr id="447" name="대각선 방향의 모서리가 둥근 사각형 90"/>
            <p:cNvSpPr/>
            <p:nvPr/>
          </p:nvSpPr>
          <p:spPr>
            <a:xfrm flipH="1">
              <a:off x="973557" y="3040878"/>
              <a:ext cx="2859314" cy="1596571"/>
            </a:xfrm>
            <a:prstGeom prst="round2DiagRect">
              <a:avLst>
                <a:gd name="adj1" fmla="val 23031"/>
                <a:gd name="adj2" fmla="val 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8" name="직각 삼각형 91"/>
            <p:cNvSpPr/>
            <p:nvPr/>
          </p:nvSpPr>
          <p:spPr>
            <a:xfrm rot="5400000">
              <a:off x="983083" y="3050404"/>
              <a:ext cx="468085" cy="468085"/>
            </a:xfrm>
            <a:prstGeom prst="rt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9" name="직사각형 92"/>
            <p:cNvSpPr/>
            <p:nvPr/>
          </p:nvSpPr>
          <p:spPr>
            <a:xfrm>
              <a:off x="1190926" y="3391128"/>
              <a:ext cx="2521140" cy="107571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ko-KR" sz="2000" b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고객이름</a:t>
              </a:r>
            </a:p>
            <a:p>
              <a:pPr marL="0" indent="0" algn="ctr" defTabSz="232257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en-US" altLang="ko-KR" sz="1000" b="1" i="0" u="none" strike="noStrike" kern="1200" cap="none" spc="0" normalizeH="0" baseline="0">
                  <a:solidFill>
                    <a:srgbClr val="404040"/>
                  </a:solidFill>
                  <a:latin typeface="Arial"/>
                  <a:ea typeface="나눔스퀘어"/>
                  <a:cs typeface="Arial"/>
                </a:rPr>
                <a:t>ex) </a:t>
              </a:r>
              <a:r>
                <a:rPr kumimoji="0" lang="ko-KR" altLang="en-US" sz="1000" b="1" i="0" u="none" strike="noStrike" kern="1200" cap="none" spc="0" normalizeH="0" baseline="0">
                  <a:solidFill>
                    <a:srgbClr val="404040"/>
                  </a:solidFill>
                  <a:latin typeface="Arial"/>
                  <a:ea typeface="나눔스퀘어"/>
                  <a:cs typeface="Arial"/>
                </a:rPr>
                <a:t>이지원</a:t>
              </a:r>
            </a:p>
          </p:txBody>
        </p:sp>
      </p:grpSp>
      <p:grpSp>
        <p:nvGrpSpPr>
          <p:cNvPr id="450" name="그룹 449"/>
          <p:cNvGrpSpPr/>
          <p:nvPr/>
        </p:nvGrpSpPr>
        <p:grpSpPr>
          <a:xfrm>
            <a:off x="6725154" y="4190608"/>
            <a:ext cx="2130998" cy="1150086"/>
            <a:chOff x="973557" y="3040878"/>
            <a:chExt cx="2859314" cy="1596571"/>
          </a:xfrm>
        </p:grpSpPr>
        <p:sp>
          <p:nvSpPr>
            <p:cNvPr id="451" name="대각선 방향의 모서리가 둥근 사각형 90"/>
            <p:cNvSpPr/>
            <p:nvPr/>
          </p:nvSpPr>
          <p:spPr>
            <a:xfrm flipH="1">
              <a:off x="973557" y="3040878"/>
              <a:ext cx="2859314" cy="1596571"/>
            </a:xfrm>
            <a:prstGeom prst="round2DiagRect">
              <a:avLst>
                <a:gd name="adj1" fmla="val 23031"/>
                <a:gd name="adj2" fmla="val 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52" name="직각 삼각형 91"/>
            <p:cNvSpPr/>
            <p:nvPr/>
          </p:nvSpPr>
          <p:spPr>
            <a:xfrm rot="5400000">
              <a:off x="983083" y="3050404"/>
              <a:ext cx="468085" cy="468085"/>
            </a:xfrm>
            <a:prstGeom prst="rt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53" name="직사각형 92"/>
            <p:cNvSpPr/>
            <p:nvPr/>
          </p:nvSpPr>
          <p:spPr>
            <a:xfrm>
              <a:off x="1190925" y="3351462"/>
              <a:ext cx="2521141" cy="107571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2000" b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계좌번호</a:t>
              </a:r>
            </a:p>
            <a:p>
              <a:pPr marL="0" indent="0" algn="ctr" defTabSz="232257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en-US" altLang="ko-KR" sz="1000" b="1" i="0" u="none" strike="noStrike" kern="1200" cap="none" spc="0" normalizeH="0" baseline="0">
                  <a:solidFill>
                    <a:srgbClr val="404040"/>
                  </a:solidFill>
                  <a:latin typeface="Arial"/>
                  <a:ea typeface="나눔스퀘어"/>
                  <a:cs typeface="Arial"/>
                </a:rPr>
                <a:t>ex) 123456-123456</a:t>
              </a:r>
            </a:p>
          </p:txBody>
        </p:sp>
      </p:grpSp>
      <p:grpSp>
        <p:nvGrpSpPr>
          <p:cNvPr id="454" name="그룹 453"/>
          <p:cNvGrpSpPr/>
          <p:nvPr/>
        </p:nvGrpSpPr>
        <p:grpSpPr>
          <a:xfrm>
            <a:off x="4393315" y="5603138"/>
            <a:ext cx="2130998" cy="1150086"/>
            <a:chOff x="973557" y="3040878"/>
            <a:chExt cx="2859314" cy="1596571"/>
          </a:xfrm>
        </p:grpSpPr>
        <p:sp>
          <p:nvSpPr>
            <p:cNvPr id="455" name="대각선 방향의 모서리가 둥근 사각형 90"/>
            <p:cNvSpPr/>
            <p:nvPr/>
          </p:nvSpPr>
          <p:spPr>
            <a:xfrm flipH="1">
              <a:off x="973557" y="3040878"/>
              <a:ext cx="2859314" cy="1596571"/>
            </a:xfrm>
            <a:prstGeom prst="round2DiagRect">
              <a:avLst>
                <a:gd name="adj1" fmla="val 23031"/>
                <a:gd name="adj2" fmla="val 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56" name="직각 삼각형 91"/>
            <p:cNvSpPr/>
            <p:nvPr/>
          </p:nvSpPr>
          <p:spPr>
            <a:xfrm rot="5400000">
              <a:off x="983083" y="3050404"/>
              <a:ext cx="468085" cy="468085"/>
            </a:xfrm>
            <a:prstGeom prst="rt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57" name="직사각형 92"/>
            <p:cNvSpPr/>
            <p:nvPr/>
          </p:nvSpPr>
          <p:spPr>
            <a:xfrm>
              <a:off x="1190924" y="3351433"/>
              <a:ext cx="2521140" cy="107180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2000" b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통장종류</a:t>
              </a:r>
            </a:p>
            <a:p>
              <a:pPr marL="0" indent="0" algn="ctr" defTabSz="232257" rtl="0" eaLnBrk="1" latinLnBrk="1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en-US" altLang="ko-KR" sz="1000" b="1" i="0" u="none" strike="noStrike" kern="1200" cap="none" spc="0" normalizeH="0" baseline="0">
                  <a:solidFill>
                    <a:srgbClr val="404040"/>
                  </a:solidFill>
                  <a:latin typeface="Arial"/>
                  <a:ea typeface="나눔스퀘어"/>
                  <a:cs typeface="Arial"/>
                </a:rPr>
                <a:t> </a:t>
              </a:r>
              <a:r>
                <a:rPr kumimoji="0" lang="ko-KR" altLang="en-US" sz="1000" b="1" i="0" u="none" strike="noStrike" kern="1200" cap="none" spc="0" normalizeH="0" baseline="0">
                  <a:solidFill>
                    <a:srgbClr val="404040"/>
                  </a:solidFill>
                  <a:latin typeface="Arial"/>
                  <a:ea typeface="나눔스퀘어"/>
                  <a:cs typeface="Arial"/>
                </a:rPr>
                <a:t>정기예금 통장</a:t>
              </a:r>
            </a:p>
          </p:txBody>
        </p:sp>
      </p:grpSp>
      <p:grpSp>
        <p:nvGrpSpPr>
          <p:cNvPr id="458" name="그룹 457"/>
          <p:cNvGrpSpPr/>
          <p:nvPr/>
        </p:nvGrpSpPr>
        <p:grpSpPr>
          <a:xfrm>
            <a:off x="6744800" y="5610000"/>
            <a:ext cx="2130998" cy="1171798"/>
            <a:chOff x="973558" y="3050404"/>
            <a:chExt cx="2859314" cy="1626711"/>
          </a:xfrm>
        </p:grpSpPr>
        <p:sp>
          <p:nvSpPr>
            <p:cNvPr id="459" name="대각선 방향의 모서리가 둥근 사각형 90"/>
            <p:cNvSpPr/>
            <p:nvPr/>
          </p:nvSpPr>
          <p:spPr>
            <a:xfrm flipH="1">
              <a:off x="973558" y="3080543"/>
              <a:ext cx="2859314" cy="1596571"/>
            </a:xfrm>
            <a:prstGeom prst="round2DiagRect">
              <a:avLst>
                <a:gd name="adj1" fmla="val 23031"/>
                <a:gd name="adj2" fmla="val 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60" name="직각 삼각형 91"/>
            <p:cNvSpPr/>
            <p:nvPr/>
          </p:nvSpPr>
          <p:spPr>
            <a:xfrm rot="5400000">
              <a:off x="983083" y="3050404"/>
              <a:ext cx="468085" cy="468085"/>
            </a:xfrm>
            <a:prstGeom prst="rt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61" name="직사각형 92"/>
            <p:cNvSpPr/>
            <p:nvPr/>
          </p:nvSpPr>
          <p:spPr>
            <a:xfrm>
              <a:off x="1190926" y="3377910"/>
              <a:ext cx="2521141" cy="1071784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2000" b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잔액</a:t>
              </a:r>
            </a:p>
            <a:p>
              <a:pPr algn="ctr">
                <a:lnSpc>
                  <a:spcPct val="150000"/>
                </a:lnSpc>
                <a:defRPr/>
              </a:pPr>
              <a:r>
                <a:rPr lang="en-US" altLang="ko-KR" sz="1000" b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ex) </a:t>
              </a:r>
              <a:r>
                <a:rPr lang="ko-KR" altLang="en-US" sz="1000" b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8156000</a:t>
              </a:r>
            </a:p>
          </p:txBody>
        </p:sp>
      </p:grpSp>
      <p:grpSp>
        <p:nvGrpSpPr>
          <p:cNvPr id="462" name="그룹 461"/>
          <p:cNvGrpSpPr/>
          <p:nvPr/>
        </p:nvGrpSpPr>
        <p:grpSpPr>
          <a:xfrm>
            <a:off x="9649145" y="4853629"/>
            <a:ext cx="2130998" cy="1150086"/>
            <a:chOff x="973557" y="3040878"/>
            <a:chExt cx="2859314" cy="1596571"/>
          </a:xfrm>
        </p:grpSpPr>
        <p:sp>
          <p:nvSpPr>
            <p:cNvPr id="463" name="대각선 방향의 모서리가 둥근 사각형 90"/>
            <p:cNvSpPr/>
            <p:nvPr/>
          </p:nvSpPr>
          <p:spPr>
            <a:xfrm flipH="1">
              <a:off x="973557" y="3040878"/>
              <a:ext cx="2859314" cy="1596571"/>
            </a:xfrm>
            <a:prstGeom prst="round2DiagRect">
              <a:avLst>
                <a:gd name="adj1" fmla="val 23031"/>
                <a:gd name="adj2" fmla="val 0"/>
              </a:avLst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64" name="직각 삼각형 91"/>
            <p:cNvSpPr/>
            <p:nvPr/>
          </p:nvSpPr>
          <p:spPr>
            <a:xfrm rot="5400000">
              <a:off x="983083" y="3050404"/>
              <a:ext cx="468085" cy="468085"/>
            </a:xfrm>
            <a:prstGeom prst="rtTriangle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65" name="직사각형 92"/>
            <p:cNvSpPr/>
            <p:nvPr/>
          </p:nvSpPr>
          <p:spPr>
            <a:xfrm>
              <a:off x="1190925" y="3338224"/>
              <a:ext cx="2521141" cy="1071787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예금 만기 날짜</a:t>
              </a:r>
            </a:p>
            <a:p>
              <a:pPr algn="ctr">
                <a:lnSpc>
                  <a:spcPct val="150000"/>
                </a:lnSpc>
                <a:defRPr/>
              </a:pPr>
              <a:r>
                <a:rPr lang="en-US" altLang="ko-KR" sz="1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ex) </a:t>
              </a:r>
              <a:r>
                <a:rPr lang="ko-KR" altLang="en-US" sz="10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2022년7월9일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45452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special note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7" y="547152"/>
            <a:ext cx="674077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시스템 종료 및 로그 접근</a:t>
            </a:r>
          </a:p>
        </p:txBody>
      </p:sp>
      <p:cxnSp>
        <p:nvCxnSpPr>
          <p:cNvPr id="468" name="직선 연결선 467"/>
          <p:cNvCxnSpPr>
            <a:stCxn id="489" idx="7"/>
            <a:endCxn id="504" idx="2"/>
          </p:cNvCxnSpPr>
          <p:nvPr/>
        </p:nvCxnSpPr>
        <p:spPr>
          <a:xfrm flipV="1">
            <a:off x="3634740" y="3076574"/>
            <a:ext cx="2527934" cy="1176868"/>
          </a:xfrm>
          <a:prstGeom prst="line">
            <a:avLst/>
          </a:prstGeom>
          <a:ln>
            <a:solidFill>
              <a:schemeClr val="dk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4" name="직선 연결선 493"/>
          <p:cNvCxnSpPr>
            <a:stCxn id="504" idx="2"/>
            <a:endCxn id="496" idx="1"/>
          </p:cNvCxnSpPr>
          <p:nvPr/>
        </p:nvCxnSpPr>
        <p:spPr>
          <a:xfrm>
            <a:off x="6162675" y="3076574"/>
            <a:ext cx="2798309" cy="1113293"/>
          </a:xfrm>
          <a:prstGeom prst="line">
            <a:avLst/>
          </a:prstGeom>
          <a:ln>
            <a:solidFill>
              <a:schemeClr val="dk2"/>
            </a:solidFill>
            <a:prstDash val="sys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9" name="그룹 518"/>
          <p:cNvGrpSpPr/>
          <p:nvPr/>
        </p:nvGrpSpPr>
        <p:grpSpPr>
          <a:xfrm>
            <a:off x="8543098" y="3819525"/>
            <a:ext cx="2853507" cy="2672465"/>
            <a:chOff x="8552624" y="3429000"/>
            <a:chExt cx="2853507" cy="2672465"/>
          </a:xfrm>
        </p:grpSpPr>
        <p:sp>
          <p:nvSpPr>
            <p:cNvPr id="496" name="타원 90"/>
            <p:cNvSpPr/>
            <p:nvPr/>
          </p:nvSpPr>
          <p:spPr>
            <a:xfrm>
              <a:off x="8552624" y="3429000"/>
              <a:ext cx="2853507" cy="252885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800" b="1">
                <a:solidFill>
                  <a:prstClr val="white"/>
                </a:solidFill>
              </a:endParaRPr>
            </a:p>
          </p:txBody>
        </p:sp>
        <p:pic>
          <p:nvPicPr>
            <p:cNvPr id="500" name="그림 499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8845411" y="3733969"/>
              <a:ext cx="2267933" cy="1918917"/>
            </a:xfrm>
            <a:prstGeom prst="flowChartConnector">
              <a:avLst/>
            </a:prstGeom>
          </p:spPr>
        </p:pic>
        <p:sp>
          <p:nvSpPr>
            <p:cNvPr id="501" name="모서리가 둥근 직사각형 145"/>
            <p:cNvSpPr/>
            <p:nvPr/>
          </p:nvSpPr>
          <p:spPr>
            <a:xfrm flipH="1">
              <a:off x="9031578" y="5707994"/>
              <a:ext cx="1979465" cy="393471"/>
            </a:xfrm>
            <a:prstGeom prst="roundRect">
              <a:avLst>
                <a:gd name="adj" fmla="val 50000"/>
              </a:avLst>
            </a:prstGeom>
            <a:ln>
              <a:noFill/>
              <a:headEnd w="med" len="med"/>
              <a:tailEnd w="med" len="med"/>
            </a:ln>
          </p:spPr>
          <p:style>
            <a:lnRef idx="2">
              <a:schemeClr val="accent3">
                <a:shade val="2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1400" b="1">
                  <a:solidFill>
                    <a:srgbClr val="000000"/>
                  </a:solidFill>
                </a:rPr>
                <a:t>시스템 종료</a:t>
              </a:r>
            </a:p>
          </p:txBody>
        </p:sp>
      </p:grpSp>
      <p:grpSp>
        <p:nvGrpSpPr>
          <p:cNvPr id="509" name="그룹 508"/>
          <p:cNvGrpSpPr/>
          <p:nvPr/>
        </p:nvGrpSpPr>
        <p:grpSpPr>
          <a:xfrm>
            <a:off x="4093720" y="1515099"/>
            <a:ext cx="4137909" cy="1808813"/>
            <a:chOff x="4093720" y="1391274"/>
            <a:chExt cx="4137909" cy="1808813"/>
          </a:xfrm>
        </p:grpSpPr>
        <p:sp>
          <p:nvSpPr>
            <p:cNvPr id="504" name="사각형: 둥근 모서리 503"/>
            <p:cNvSpPr/>
            <p:nvPr/>
          </p:nvSpPr>
          <p:spPr>
            <a:xfrm>
              <a:off x="4093720" y="1391274"/>
              <a:ext cx="4137909" cy="1561475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800" b="1">
                <a:solidFill>
                  <a:prstClr val="white"/>
                </a:solidFill>
              </a:endParaRPr>
            </a:p>
          </p:txBody>
        </p:sp>
        <p:sp>
          <p:nvSpPr>
            <p:cNvPr id="505" name="모서리가 둥근 직사각형 145"/>
            <p:cNvSpPr/>
            <p:nvPr/>
          </p:nvSpPr>
          <p:spPr>
            <a:xfrm flipH="1">
              <a:off x="4720392" y="2759772"/>
              <a:ext cx="3010039" cy="440315"/>
            </a:xfrm>
            <a:prstGeom prst="roundRect">
              <a:avLst>
                <a:gd name="adj" fmla="val 50000"/>
              </a:avLst>
            </a:prstGeom>
            <a:ln>
              <a:noFill/>
              <a:headEnd w="med" len="med"/>
              <a:tailEnd w="med" len="med"/>
            </a:ln>
          </p:spPr>
          <p:style>
            <a:lnRef idx="2">
              <a:schemeClr val="accent3">
                <a:shade val="2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1400" b="1" dirty="0">
                  <a:solidFill>
                    <a:srgbClr val="000000"/>
                  </a:solidFill>
                </a:rPr>
                <a:t>로그 기록 접근</a:t>
              </a:r>
              <a:r>
                <a:rPr lang="en-US" altLang="ko-KR" sz="1400" b="1" dirty="0">
                  <a:solidFill>
                    <a:srgbClr val="000000"/>
                  </a:solidFill>
                </a:rPr>
                <a:t> </a:t>
              </a:r>
              <a:r>
                <a:rPr lang="ko-KR" altLang="en-US" sz="1400" b="1" dirty="0">
                  <a:solidFill>
                    <a:srgbClr val="000000"/>
                  </a:solidFill>
                </a:rPr>
                <a:t>여부 확인</a:t>
              </a:r>
            </a:p>
          </p:txBody>
        </p:sp>
      </p:grpSp>
      <p:sp>
        <p:nvSpPr>
          <p:cNvPr id="489" name="타원 90"/>
          <p:cNvSpPr>
            <a:spLocks noChangeAspect="1"/>
          </p:cNvSpPr>
          <p:nvPr/>
        </p:nvSpPr>
        <p:spPr>
          <a:xfrm>
            <a:off x="1237662" y="3913057"/>
            <a:ext cx="2808351" cy="23242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800" b="1">
              <a:solidFill>
                <a:prstClr val="white"/>
              </a:solidFill>
            </a:endParaRPr>
          </a:p>
        </p:txBody>
      </p:sp>
      <p:sp>
        <p:nvSpPr>
          <p:cNvPr id="508" name="모서리가 둥근 직사각형 145"/>
          <p:cNvSpPr/>
          <p:nvPr/>
        </p:nvSpPr>
        <p:spPr>
          <a:xfrm flipH="1">
            <a:off x="1801215" y="5765458"/>
            <a:ext cx="1635940" cy="440315"/>
          </a:xfrm>
          <a:prstGeom prst="roundRect">
            <a:avLst>
              <a:gd name="adj" fmla="val 50000"/>
            </a:avLst>
          </a:prstGeom>
          <a:ln>
            <a:noFill/>
            <a:headEnd w="med" len="med"/>
            <a:tailEnd w="med" len="med"/>
          </a:ln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400" b="1">
                <a:solidFill>
                  <a:srgbClr val="000000"/>
                </a:solidFill>
              </a:rPr>
              <a:t>로그 기록 접근</a:t>
            </a:r>
          </a:p>
        </p:txBody>
      </p:sp>
      <p:sp>
        <p:nvSpPr>
          <p:cNvPr id="510" name="직사각형 92"/>
          <p:cNvSpPr/>
          <p:nvPr/>
        </p:nvSpPr>
        <p:spPr>
          <a:xfrm>
            <a:off x="3281182" y="3348127"/>
            <a:ext cx="1098225" cy="545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000" b="1" i="0" u="none" strike="noStrike" kern="1200" cap="none" spc="0" normalizeH="0" baseline="0">
                <a:solidFill>
                  <a:srgbClr val="404040"/>
                </a:solidFill>
                <a:latin typeface="Arial"/>
                <a:ea typeface="나눔스퀘어"/>
                <a:cs typeface="Arial"/>
              </a:rPr>
              <a:t>Y</a:t>
            </a:r>
          </a:p>
        </p:txBody>
      </p:sp>
      <p:sp>
        <p:nvSpPr>
          <p:cNvPr id="511" name="직사각형 92"/>
          <p:cNvSpPr/>
          <p:nvPr/>
        </p:nvSpPr>
        <p:spPr>
          <a:xfrm>
            <a:off x="7908457" y="3155416"/>
            <a:ext cx="1098224" cy="547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000" b="1" i="0" u="none" strike="noStrike" kern="1200" cap="none" spc="0" normalizeH="0" baseline="0">
                <a:solidFill>
                  <a:srgbClr val="404040"/>
                </a:solidFill>
                <a:latin typeface="Arial"/>
                <a:ea typeface="나눔스퀘어"/>
                <a:cs typeface="Arial"/>
              </a:rPr>
              <a:t>N</a:t>
            </a:r>
          </a:p>
        </p:txBody>
      </p:sp>
      <p:cxnSp>
        <p:nvCxnSpPr>
          <p:cNvPr id="515" name="직선 화살표 연결선 514"/>
          <p:cNvCxnSpPr>
            <a:stCxn id="489" idx="6"/>
            <a:endCxn id="496" idx="2"/>
          </p:cNvCxnSpPr>
          <p:nvPr/>
        </p:nvCxnSpPr>
        <p:spPr>
          <a:xfrm>
            <a:off x="4046013" y="5075204"/>
            <a:ext cx="4497084" cy="8748"/>
          </a:xfrm>
          <a:prstGeom prst="straightConnector1">
            <a:avLst/>
          </a:prstGeom>
          <a:ln>
            <a:solidFill>
              <a:schemeClr val="dk2"/>
            </a:solidFill>
            <a:prstDash val="sys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6" name="그림 515"/>
          <p:cNvPicPr>
            <a:picLocks noChangeAspect="1"/>
          </p:cNvPicPr>
          <p:nvPr/>
        </p:nvPicPr>
        <p:blipFill rotWithShape="1">
          <a:blip r:embed="rId3"/>
          <a:srcRect l="20710" t="64790" r="21790" b="8640"/>
          <a:stretch>
            <a:fillRect/>
          </a:stretch>
        </p:blipFill>
        <p:spPr>
          <a:xfrm>
            <a:off x="4514070" y="1730919"/>
            <a:ext cx="3179475" cy="1058889"/>
          </a:xfrm>
          <a:prstGeom prst="rect">
            <a:avLst/>
          </a:prstGeom>
        </p:spPr>
      </p:pic>
      <p:pic>
        <p:nvPicPr>
          <p:cNvPr id="517" name="그림 516"/>
          <p:cNvPicPr>
            <a:picLocks noChangeAspect="1"/>
          </p:cNvPicPr>
          <p:nvPr/>
        </p:nvPicPr>
        <p:blipFill rotWithShape="1">
          <a:blip r:embed="rId4"/>
          <a:srcRect l="33560" t="44420" r="33560" b="38950"/>
          <a:stretch>
            <a:fillRect/>
          </a:stretch>
        </p:blipFill>
        <p:spPr>
          <a:xfrm>
            <a:off x="1413760" y="4735815"/>
            <a:ext cx="2401547" cy="682549"/>
          </a:xfrm>
          <a:prstGeom prst="roundRect">
            <a:avLst>
              <a:gd name="adj" fmla="val 0"/>
            </a:avLst>
          </a:prstGeom>
        </p:spPr>
      </p:pic>
      <p:sp>
        <p:nvSpPr>
          <p:cNvPr id="518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2"/>
          <a:srcRect t="6080"/>
          <a:stretch>
            <a:fillRect/>
          </a:stretch>
        </p:blipFill>
        <p:spPr>
          <a:xfrm>
            <a:off x="0" y="0"/>
            <a:ext cx="12192000" cy="6856327"/>
          </a:xfrm>
          <a:prstGeom prst="rect">
            <a:avLst/>
          </a:prstGeom>
        </p:spPr>
      </p:pic>
      <p:sp>
        <p:nvSpPr>
          <p:cNvPr id="31" name="직사각형 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A3838">
              <a:alpha val="64710"/>
            </a:srgbClr>
          </a:solidFill>
          <a:ln w="12700" cap="flat" cmpd="sng" algn="ctr">
            <a:solidFill>
              <a:srgbClr val="60392E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sp>
        <p:nvSpPr>
          <p:cNvPr id="23" name="양쪽 대괄호 22"/>
          <p:cNvSpPr/>
          <p:nvPr/>
        </p:nvSpPr>
        <p:spPr>
          <a:xfrm>
            <a:off x="2931160" y="2567935"/>
            <a:ext cx="6329680" cy="1722120"/>
          </a:xfrm>
          <a:prstGeom prst="bracketPair">
            <a:avLst>
              <a:gd name="adj" fmla="val 16667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023485" y="2567935"/>
            <a:ext cx="2135505" cy="7543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400" spc="600">
                <a:solidFill>
                  <a:schemeClr val="bg1"/>
                </a:solidFill>
              </a:rPr>
              <a:t>Part 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375785" y="3492495"/>
            <a:ext cx="350710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3600" b="1" spc="600">
                <a:solidFill>
                  <a:schemeClr val="bg1"/>
                </a:solidFill>
              </a:rPr>
              <a:t>프로그램 실행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53072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Run Program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7" y="547152"/>
            <a:ext cx="268312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초기 화면</a:t>
            </a:r>
          </a:p>
        </p:txBody>
      </p:sp>
      <p:sp>
        <p:nvSpPr>
          <p:cNvPr id="518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pic>
        <p:nvPicPr>
          <p:cNvPr id="520" name="그림 51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30383" y="1411506"/>
            <a:ext cx="6931232" cy="49718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53072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Run Program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7" y="547152"/>
            <a:ext cx="268312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입금 화면</a:t>
            </a:r>
          </a:p>
        </p:txBody>
      </p:sp>
      <p:sp>
        <p:nvSpPr>
          <p:cNvPr id="518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pic>
        <p:nvPicPr>
          <p:cNvPr id="521" name="그림 52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49043" y="1497345"/>
            <a:ext cx="6893914" cy="47689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53072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Run Program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7" y="547152"/>
            <a:ext cx="268312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출금 화면</a:t>
            </a:r>
          </a:p>
        </p:txBody>
      </p:sp>
      <p:sp>
        <p:nvSpPr>
          <p:cNvPr id="518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grpSp>
        <p:nvGrpSpPr>
          <p:cNvPr id="526" name="그룹 525"/>
          <p:cNvGrpSpPr/>
          <p:nvPr/>
        </p:nvGrpSpPr>
        <p:grpSpPr>
          <a:xfrm>
            <a:off x="2920901" y="1470135"/>
            <a:ext cx="7144939" cy="4676466"/>
            <a:chOff x="2920901" y="1470135"/>
            <a:chExt cx="7144939" cy="4676466"/>
          </a:xfrm>
        </p:grpSpPr>
        <p:pic>
          <p:nvPicPr>
            <p:cNvPr id="522" name="그림 521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2933105" y="1470135"/>
              <a:ext cx="7097911" cy="4676466"/>
            </a:xfrm>
            <a:prstGeom prst="rect">
              <a:avLst/>
            </a:prstGeom>
          </p:spPr>
        </p:pic>
        <p:pic>
          <p:nvPicPr>
            <p:cNvPr id="525" name="그림 524"/>
            <p:cNvPicPr>
              <a:picLocks noChangeAspect="1"/>
            </p:cNvPicPr>
            <p:nvPr/>
          </p:nvPicPr>
          <p:blipFill rotWithShape="1">
            <a:blip r:embed="rId3"/>
            <a:srcRect l="490" t="16940" r="98100" b="73170"/>
            <a:stretch>
              <a:fillRect/>
            </a:stretch>
          </p:blipFill>
          <p:spPr>
            <a:xfrm>
              <a:off x="9893201" y="5437473"/>
              <a:ext cx="172639" cy="67828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24" name="그림 523"/>
            <p:cNvPicPr>
              <a:picLocks noChangeAspect="1"/>
            </p:cNvPicPr>
            <p:nvPr/>
          </p:nvPicPr>
          <p:blipFill rotWithShape="1">
            <a:blip r:embed="rId3"/>
            <a:srcRect l="490" t="16940" r="91260" b="73170"/>
            <a:stretch>
              <a:fillRect/>
            </a:stretch>
          </p:blipFill>
          <p:spPr>
            <a:xfrm>
              <a:off x="8952012" y="5437473"/>
              <a:ext cx="1006076" cy="67828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23" name="그림 522"/>
            <p:cNvPicPr>
              <a:picLocks noChangeAspect="1"/>
            </p:cNvPicPr>
            <p:nvPr/>
          </p:nvPicPr>
          <p:blipFill rotWithShape="1">
            <a:blip r:embed="rId3"/>
            <a:srcRect l="490" t="16940" r="49390" b="73170"/>
            <a:stretch>
              <a:fillRect/>
            </a:stretch>
          </p:blipFill>
          <p:spPr>
            <a:xfrm>
              <a:off x="2920901" y="5433900"/>
              <a:ext cx="6110882" cy="678286"/>
            </a:xfrm>
            <a:prstGeom prst="rect">
              <a:avLst/>
            </a:prstGeom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53072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Run Program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7" y="547152"/>
            <a:ext cx="268312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송금 화면</a:t>
            </a:r>
          </a:p>
        </p:txBody>
      </p:sp>
      <p:sp>
        <p:nvSpPr>
          <p:cNvPr id="518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pic>
        <p:nvPicPr>
          <p:cNvPr id="524" name="그림 52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703289" y="1300988"/>
            <a:ext cx="7336060" cy="51855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53072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Run Program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7" y="547152"/>
            <a:ext cx="3816598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잔고조회 화면</a:t>
            </a:r>
          </a:p>
        </p:txBody>
      </p:sp>
      <p:sp>
        <p:nvSpPr>
          <p:cNvPr id="518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pic>
        <p:nvPicPr>
          <p:cNvPr id="523" name="그림 52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75333" y="1362203"/>
            <a:ext cx="7468791" cy="47814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53072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Run Program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7" y="547152"/>
            <a:ext cx="4830168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시스템 종료 화면</a:t>
            </a:r>
          </a:p>
        </p:txBody>
      </p:sp>
      <p:sp>
        <p:nvSpPr>
          <p:cNvPr id="518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pic>
        <p:nvPicPr>
          <p:cNvPr id="525" name="그림 52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740222" y="1256794"/>
            <a:ext cx="7261026" cy="52344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53072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Run Program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7" y="547152"/>
            <a:ext cx="44869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 b="1" spc="6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에러 메시지</a:t>
            </a:r>
          </a:p>
        </p:txBody>
      </p:sp>
      <p:sp>
        <p:nvSpPr>
          <p:cNvPr id="518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pic>
        <p:nvPicPr>
          <p:cNvPr id="527" name="그림 526"/>
          <p:cNvPicPr>
            <a:picLocks noChangeAspect="1"/>
          </p:cNvPicPr>
          <p:nvPr/>
        </p:nvPicPr>
        <p:blipFill rotWithShape="1">
          <a:blip r:embed="rId2"/>
          <a:srcRect l="37600" t="44510" r="37720" b="39520"/>
          <a:stretch>
            <a:fillRect/>
          </a:stretch>
        </p:blipFill>
        <p:spPr>
          <a:xfrm>
            <a:off x="3705820" y="1440544"/>
            <a:ext cx="3704623" cy="1348012"/>
          </a:xfrm>
          <a:prstGeom prst="roundRect">
            <a:avLst>
              <a:gd name="adj" fmla="val 16667"/>
            </a:avLst>
          </a:prstGeom>
        </p:spPr>
      </p:pic>
      <p:pic>
        <p:nvPicPr>
          <p:cNvPr id="528" name="그림 527"/>
          <p:cNvPicPr>
            <a:picLocks noChangeAspect="1"/>
          </p:cNvPicPr>
          <p:nvPr/>
        </p:nvPicPr>
        <p:blipFill rotWithShape="1">
          <a:blip r:embed="rId3"/>
          <a:srcRect l="38940" t="44510" r="38990" b="39300"/>
          <a:stretch>
            <a:fillRect/>
          </a:stretch>
        </p:blipFill>
        <p:spPr>
          <a:xfrm>
            <a:off x="8174236" y="1425664"/>
            <a:ext cx="3396258" cy="1400688"/>
          </a:xfrm>
          <a:prstGeom prst="roundRect">
            <a:avLst>
              <a:gd name="adj" fmla="val 16667"/>
            </a:avLst>
          </a:prstGeom>
        </p:spPr>
      </p:pic>
      <p:pic>
        <p:nvPicPr>
          <p:cNvPr id="529" name="그림 528"/>
          <p:cNvPicPr>
            <a:picLocks noChangeAspect="1"/>
          </p:cNvPicPr>
          <p:nvPr/>
        </p:nvPicPr>
        <p:blipFill rotWithShape="1">
          <a:blip r:embed="rId4"/>
          <a:srcRect l="28080" t="44940" r="28200" b="39950"/>
          <a:stretch>
            <a:fillRect/>
          </a:stretch>
        </p:blipFill>
        <p:spPr>
          <a:xfrm>
            <a:off x="4463654" y="5727277"/>
            <a:ext cx="5331022" cy="1035473"/>
          </a:xfrm>
          <a:prstGeom prst="roundRect">
            <a:avLst>
              <a:gd name="adj" fmla="val 16667"/>
            </a:avLst>
          </a:prstGeom>
        </p:spPr>
      </p:pic>
      <p:pic>
        <p:nvPicPr>
          <p:cNvPr id="530" name="그림 529"/>
          <p:cNvPicPr>
            <a:picLocks noChangeAspect="1"/>
          </p:cNvPicPr>
          <p:nvPr/>
        </p:nvPicPr>
        <p:blipFill rotWithShape="1">
          <a:blip r:embed="rId5"/>
          <a:srcRect l="32840" t="44940" r="33080" b="39730"/>
          <a:stretch>
            <a:fillRect/>
          </a:stretch>
        </p:blipFill>
        <p:spPr>
          <a:xfrm>
            <a:off x="5111223" y="4645113"/>
            <a:ext cx="3971458" cy="1003890"/>
          </a:xfrm>
          <a:prstGeom prst="roundRect">
            <a:avLst>
              <a:gd name="adj" fmla="val 16667"/>
            </a:avLst>
          </a:prstGeom>
        </p:spPr>
      </p:pic>
      <p:pic>
        <p:nvPicPr>
          <p:cNvPr id="531" name="그림 530"/>
          <p:cNvPicPr>
            <a:picLocks noChangeAspect="1"/>
          </p:cNvPicPr>
          <p:nvPr/>
        </p:nvPicPr>
        <p:blipFill rotWithShape="1">
          <a:blip r:embed="rId6"/>
          <a:srcRect l="36870" t="45160" r="36870" b="39520"/>
          <a:stretch>
            <a:fillRect/>
          </a:stretch>
        </p:blipFill>
        <p:spPr>
          <a:xfrm>
            <a:off x="3563212" y="3171825"/>
            <a:ext cx="3870455" cy="1269321"/>
          </a:xfrm>
          <a:prstGeom prst="roundRect">
            <a:avLst>
              <a:gd name="adj" fmla="val 16667"/>
            </a:avLst>
          </a:prstGeom>
        </p:spPr>
      </p:pic>
      <p:pic>
        <p:nvPicPr>
          <p:cNvPr id="532" name="그림 531"/>
          <p:cNvPicPr>
            <a:picLocks noChangeAspect="1"/>
          </p:cNvPicPr>
          <p:nvPr/>
        </p:nvPicPr>
        <p:blipFill rotWithShape="1">
          <a:blip r:embed="rId7"/>
          <a:srcRect l="40410" t="44940" r="40410" b="39520"/>
          <a:stretch>
            <a:fillRect/>
          </a:stretch>
        </p:blipFill>
        <p:spPr>
          <a:xfrm>
            <a:off x="8364379" y="3183526"/>
            <a:ext cx="2958262" cy="1346934"/>
          </a:xfrm>
          <a:prstGeom prst="roundRect">
            <a:avLst>
              <a:gd name="adj" fmla="val 16667"/>
            </a:avLst>
          </a:prstGeom>
        </p:spPr>
      </p:pic>
      <p:pic>
        <p:nvPicPr>
          <p:cNvPr id="533" name="그림 532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1142711" y="3237309"/>
            <a:ext cx="1306110" cy="1306110"/>
          </a:xfrm>
          <a:prstGeom prst="rect">
            <a:avLst/>
          </a:prstGeom>
        </p:spPr>
      </p:pic>
      <p:pic>
        <p:nvPicPr>
          <p:cNvPr id="534" name="그림 533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1011146" y="5123274"/>
            <a:ext cx="1557323" cy="1557323"/>
          </a:xfrm>
          <a:prstGeom prst="rect">
            <a:avLst/>
          </a:prstGeom>
        </p:spPr>
      </p:pic>
      <p:pic>
        <p:nvPicPr>
          <p:cNvPr id="536" name="그림 535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1142709" y="1675512"/>
            <a:ext cx="1215019" cy="1215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833120" y="0"/>
            <a:ext cx="1320800" cy="130048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33120" y="6532880"/>
            <a:ext cx="1320800" cy="325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260990" y="96242"/>
            <a:ext cx="249800" cy="38762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endParaRPr lang="en-US" altLang="ko-KR" sz="2000" spc="60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60990" y="592594"/>
            <a:ext cx="1271502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목차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1493520" y="2052320"/>
            <a:ext cx="2217420" cy="523220"/>
            <a:chOff x="1493520" y="2052320"/>
            <a:chExt cx="2217420" cy="523220"/>
          </a:xfrm>
        </p:grpSpPr>
        <p:sp>
          <p:nvSpPr>
            <p:cNvPr id="4" name="TextBox 3"/>
            <p:cNvSpPr txBox="1"/>
            <p:nvPr/>
          </p:nvSpPr>
          <p:spPr>
            <a:xfrm>
              <a:off x="2260990" y="2052320"/>
              <a:ext cx="1449950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b="1" spc="600">
                  <a:solidFill>
                    <a:schemeClr val="accent6">
                      <a:lumMod val="75000"/>
                    </a:schemeClr>
                  </a:solidFill>
                </a:rPr>
                <a:t>깃허브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493520" y="2129264"/>
              <a:ext cx="7823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/>
                <a:t>001</a:t>
              </a:r>
              <a:endParaRPr lang="ko-KR" altLang="en-US"/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1493520" y="3051676"/>
            <a:ext cx="2988945" cy="523220"/>
            <a:chOff x="1493520" y="2052320"/>
            <a:chExt cx="2988945" cy="523220"/>
          </a:xfrm>
        </p:grpSpPr>
        <p:sp>
          <p:nvSpPr>
            <p:cNvPr id="17" name="TextBox 16"/>
            <p:cNvSpPr txBox="1"/>
            <p:nvPr/>
          </p:nvSpPr>
          <p:spPr>
            <a:xfrm>
              <a:off x="2260990" y="2052320"/>
              <a:ext cx="2221475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 b="1" spc="600">
                  <a:solidFill>
                    <a:schemeClr val="accent6">
                      <a:lumMod val="75000"/>
                    </a:schemeClr>
                  </a:solidFill>
                </a:rPr>
                <a:t>MVC</a:t>
              </a:r>
              <a:r>
                <a:rPr lang="ko-KR" altLang="en-US" sz="2800" b="1" spc="600">
                  <a:solidFill>
                    <a:schemeClr val="accent6">
                      <a:lumMod val="75000"/>
                    </a:schemeClr>
                  </a:solidFill>
                </a:rPr>
                <a:t> 패턴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493520" y="2129264"/>
              <a:ext cx="7823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/>
                <a:t>002</a:t>
              </a:r>
              <a:endParaRPr lang="ko-KR" altLang="en-US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493520" y="4051032"/>
            <a:ext cx="3646170" cy="523220"/>
            <a:chOff x="1493520" y="2052320"/>
            <a:chExt cx="3646170" cy="523220"/>
          </a:xfrm>
        </p:grpSpPr>
        <p:sp>
          <p:nvSpPr>
            <p:cNvPr id="20" name="TextBox 19"/>
            <p:cNvSpPr txBox="1"/>
            <p:nvPr/>
          </p:nvSpPr>
          <p:spPr>
            <a:xfrm>
              <a:off x="2260990" y="2052320"/>
              <a:ext cx="2878700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b="1" spc="600">
                  <a:solidFill>
                    <a:schemeClr val="accent6">
                      <a:lumMod val="75000"/>
                    </a:schemeClr>
                  </a:solidFill>
                </a:rPr>
                <a:t>구현</a:t>
              </a:r>
              <a:r>
                <a:rPr lang="en-US" altLang="ko-KR" sz="2800" b="1" spc="600">
                  <a:solidFill>
                    <a:schemeClr val="accent6">
                      <a:lumMod val="75000"/>
                    </a:schemeClr>
                  </a:solidFill>
                </a:rPr>
                <a:t> </a:t>
              </a:r>
              <a:r>
                <a:rPr lang="ko-KR" altLang="en-US" sz="2800" b="1" spc="600">
                  <a:solidFill>
                    <a:schemeClr val="accent6">
                      <a:lumMod val="75000"/>
                    </a:schemeClr>
                  </a:solidFill>
                </a:rPr>
                <a:t>특이사항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493520" y="2129264"/>
              <a:ext cx="7823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/>
                <a:t>003</a:t>
              </a:r>
              <a:endParaRPr lang="ko-KR" altLang="en-US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1493520" y="5050388"/>
            <a:ext cx="3646170" cy="523220"/>
            <a:chOff x="1493520" y="2052320"/>
            <a:chExt cx="3646170" cy="523220"/>
          </a:xfrm>
        </p:grpSpPr>
        <p:sp>
          <p:nvSpPr>
            <p:cNvPr id="23" name="TextBox 22"/>
            <p:cNvSpPr txBox="1"/>
            <p:nvPr/>
          </p:nvSpPr>
          <p:spPr>
            <a:xfrm>
              <a:off x="2260990" y="2052320"/>
              <a:ext cx="2878700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b="1" spc="600">
                  <a:solidFill>
                    <a:schemeClr val="accent6">
                      <a:lumMod val="75000"/>
                    </a:schemeClr>
                  </a:solidFill>
                </a:rPr>
                <a:t>프로그램 실행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493520" y="2129264"/>
              <a:ext cx="7823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/>
                <a:t>004</a:t>
              </a:r>
              <a:endParaRPr lang="ko-KR" altLang="en-US"/>
            </a:p>
          </p:txBody>
        </p:sp>
      </p:grpSp>
      <p:pic>
        <p:nvPicPr>
          <p:cNvPr id="25" name="그림 6" descr="봉투, 문구이(가) 표시된 사진  높은 신뢰도로 생성된 설명"/>
          <p:cNvPicPr>
            <a:picLocks noChangeAspect="1"/>
          </p:cNvPicPr>
          <p:nvPr/>
        </p:nvPicPr>
        <p:blipFill rotWithShape="1">
          <a:blip r:embed="rId2"/>
          <a:srcRect l="5130" r="57570"/>
          <a:stretch>
            <a:fillRect/>
          </a:stretch>
        </p:blipFill>
        <p:spPr>
          <a:xfrm>
            <a:off x="7643812" y="0"/>
            <a:ext cx="4548188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9526" y="-9524"/>
            <a:ext cx="12249151" cy="6858000"/>
          </a:xfrm>
          <a:prstGeom prst="rect">
            <a:avLst/>
          </a:prstGeom>
        </p:spPr>
      </p:pic>
      <p:grpSp>
        <p:nvGrpSpPr>
          <p:cNvPr id="14" name="그룹 13"/>
          <p:cNvGrpSpPr/>
          <p:nvPr/>
        </p:nvGrpSpPr>
        <p:grpSpPr>
          <a:xfrm>
            <a:off x="3509226" y="1052875"/>
            <a:ext cx="5173548" cy="4752249"/>
            <a:chOff x="3693160" y="1221831"/>
            <a:chExt cx="4805680" cy="4414338"/>
          </a:xfrm>
        </p:grpSpPr>
        <p:grpSp>
          <p:nvGrpSpPr>
            <p:cNvPr id="15" name="그룹 14"/>
            <p:cNvGrpSpPr/>
            <p:nvPr/>
          </p:nvGrpSpPr>
          <p:grpSpPr>
            <a:xfrm>
              <a:off x="3693160" y="1221831"/>
              <a:ext cx="4805680" cy="4414338"/>
              <a:chOff x="3180080" y="477520"/>
              <a:chExt cx="6238240" cy="5730240"/>
            </a:xfrm>
          </p:grpSpPr>
          <p:sp>
            <p:nvSpPr>
              <p:cNvPr id="18" name="타원 17"/>
              <p:cNvSpPr/>
              <p:nvPr/>
            </p:nvSpPr>
            <p:spPr>
              <a:xfrm>
                <a:off x="3180080" y="650240"/>
                <a:ext cx="5557520" cy="5557520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grpSp>
            <p:nvGrpSpPr>
              <p:cNvPr id="19" name="그룹 18"/>
              <p:cNvGrpSpPr/>
              <p:nvPr/>
            </p:nvGrpSpPr>
            <p:grpSpPr>
              <a:xfrm>
                <a:off x="3413760" y="477520"/>
                <a:ext cx="6004560" cy="5557520"/>
                <a:chOff x="3413760" y="477520"/>
                <a:chExt cx="6004560" cy="5557520"/>
              </a:xfrm>
            </p:grpSpPr>
            <p:sp>
              <p:nvSpPr>
                <p:cNvPr id="20" name="타원 19"/>
                <p:cNvSpPr/>
                <p:nvPr/>
              </p:nvSpPr>
              <p:spPr>
                <a:xfrm>
                  <a:off x="3860800" y="477520"/>
                  <a:ext cx="5557520" cy="5557520"/>
                </a:xfrm>
                <a:prstGeom prst="ellipse">
                  <a:avLst/>
                </a:prstGeom>
                <a:solidFill>
                  <a:srgbClr val="EFDBC7">
                    <a:alpha val="7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  <p:sp>
              <p:nvSpPr>
                <p:cNvPr id="21" name="타원 20"/>
                <p:cNvSpPr/>
                <p:nvPr/>
              </p:nvSpPr>
              <p:spPr>
                <a:xfrm>
                  <a:off x="3413760" y="477520"/>
                  <a:ext cx="5557520" cy="555752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</p:grpSp>
        </p:grpSp>
        <p:sp>
          <p:nvSpPr>
            <p:cNvPr id="17" name="TextBox 16"/>
            <p:cNvSpPr txBox="1"/>
            <p:nvPr/>
          </p:nvSpPr>
          <p:spPr>
            <a:xfrm>
              <a:off x="4485866" y="2772253"/>
              <a:ext cx="3446666" cy="122933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4400" b="1" spc="600">
                  <a:solidFill>
                    <a:schemeClr val="accent6">
                      <a:lumMod val="75000"/>
                    </a:schemeClr>
                  </a:solidFill>
                </a:rPr>
                <a:t>Thank You</a:t>
              </a:r>
            </a:p>
            <a:p>
              <a:pPr algn="ctr">
                <a:defRPr/>
              </a:pPr>
              <a:r>
                <a:rPr lang="ko-KR" altLang="en-US" sz="3600" spc="600">
                  <a:solidFill>
                    <a:schemeClr val="accent6">
                      <a:lumMod val="75000"/>
                    </a:schemeClr>
                  </a:solidFill>
                </a:rPr>
                <a:t>감사합니다</a:t>
              </a:r>
              <a:endParaRPr lang="ko-KR" altLang="en-US" sz="4400" spc="60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392" y="821531"/>
            <a:ext cx="12190608" cy="5214342"/>
          </a:xfrm>
          <a:prstGeom prst="rect">
            <a:avLst/>
          </a:prstGeom>
        </p:spPr>
      </p:pic>
      <p:sp>
        <p:nvSpPr>
          <p:cNvPr id="27" name="직사각형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85000"/>
            </a:schemeClr>
          </a:solidFill>
          <a:ln w="12700" cap="flat" cmpd="sng" algn="ctr">
            <a:solidFill>
              <a:srgbClr val="60392E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sp>
        <p:nvSpPr>
          <p:cNvPr id="23" name="양쪽 대괄호 22"/>
          <p:cNvSpPr/>
          <p:nvPr/>
        </p:nvSpPr>
        <p:spPr>
          <a:xfrm>
            <a:off x="2931160" y="2567935"/>
            <a:ext cx="6329680" cy="1722120"/>
          </a:xfrm>
          <a:prstGeom prst="bracketPair">
            <a:avLst>
              <a:gd name="adj" fmla="val 16667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023485" y="2567935"/>
            <a:ext cx="2135505" cy="7543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400" spc="600">
                <a:solidFill>
                  <a:schemeClr val="lt1"/>
                </a:solidFill>
              </a:rPr>
              <a:t>Part 1</a:t>
            </a:r>
            <a:endParaRPr lang="ko-KR" altLang="en-US" sz="4400" spc="600">
              <a:solidFill>
                <a:schemeClr val="lt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85410" y="3492495"/>
            <a:ext cx="174498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3600" b="1" spc="600">
                <a:solidFill>
                  <a:schemeClr val="lt1"/>
                </a:solidFill>
              </a:rPr>
              <a:t>깃허브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352878" y="6536134"/>
            <a:ext cx="7801022" cy="243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000" spc="600">
                <a:solidFill>
                  <a:schemeClr val="tx2">
                    <a:lumMod val="75000"/>
                  </a:schemeClr>
                </a:solidFill>
                <a:latin typeface="a고딕12"/>
                <a:ea typeface="a고딕12"/>
                <a:hlinkClick r:id="rId2"/>
              </a:rPr>
              <a:t>https://github.com/70825/JAVA_OOP_TermProject_ATM</a:t>
            </a:r>
            <a:endParaRPr lang="en-US" altLang="ko-KR" sz="1000" spc="600">
              <a:solidFill>
                <a:schemeClr val="tx2">
                  <a:lumMod val="75000"/>
                </a:schemeClr>
              </a:solidFill>
              <a:latin typeface="a고딕1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32670" y="547152"/>
            <a:ext cx="3245095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 dirty="0" err="1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깃허브</a:t>
            </a:r>
            <a:r>
              <a:rPr lang="ko-KR" altLang="en-US" sz="4000" b="1" spc="6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 작업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9" name="그룹 8"/>
          <p:cNvGrpSpPr/>
          <p:nvPr/>
        </p:nvGrpSpPr>
        <p:grpSpPr>
          <a:xfrm>
            <a:off x="523240" y="1961515"/>
            <a:ext cx="11145520" cy="3469953"/>
            <a:chOff x="497840" y="1920240"/>
            <a:chExt cx="11944048" cy="3718560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6" name="타원 5"/>
            <p:cNvSpPr/>
            <p:nvPr/>
          </p:nvSpPr>
          <p:spPr>
            <a:xfrm>
              <a:off x="497840" y="1920240"/>
              <a:ext cx="3718560" cy="37185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7" name="타원 6"/>
            <p:cNvSpPr/>
            <p:nvPr/>
          </p:nvSpPr>
          <p:spPr>
            <a:xfrm>
              <a:off x="4610584" y="1920240"/>
              <a:ext cx="3718560" cy="37185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8" name="타원 7"/>
            <p:cNvSpPr/>
            <p:nvPr/>
          </p:nvSpPr>
          <p:spPr>
            <a:xfrm>
              <a:off x="8723328" y="1920240"/>
              <a:ext cx="3718560" cy="37185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9138285" y="5666201"/>
            <a:ext cx="1621155" cy="38979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 b="1" spc="600">
                <a:solidFill>
                  <a:schemeClr val="tx2">
                    <a:lumMod val="75000"/>
                  </a:schemeClr>
                </a:solidFill>
              </a:rPr>
              <a:t>협업 용이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8635" y="5663615"/>
            <a:ext cx="3354705" cy="69717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 b="1" spc="600">
                <a:solidFill>
                  <a:schemeClr val="tx2">
                    <a:lumMod val="75000"/>
                  </a:schemeClr>
                </a:solidFill>
              </a:rPr>
              <a:t>작업 과정 중 데이터 </a:t>
            </a:r>
          </a:p>
          <a:p>
            <a:pPr algn="ctr">
              <a:defRPr/>
            </a:pPr>
            <a:r>
              <a:rPr lang="ko-KR" altLang="en-US" sz="2000" b="1" spc="600">
                <a:solidFill>
                  <a:schemeClr val="tx2">
                    <a:lumMod val="75000"/>
                  </a:schemeClr>
                </a:solidFill>
              </a:rPr>
              <a:t>보존 용이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94935" y="5723147"/>
            <a:ext cx="1945005" cy="389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 b="1" spc="600">
                <a:solidFill>
                  <a:schemeClr val="tx2">
                    <a:lumMod val="75000"/>
                  </a:schemeClr>
                </a:solidFill>
              </a:rPr>
              <a:t>디버깅 용이</a:t>
            </a: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860937" y="2487223"/>
            <a:ext cx="2093103" cy="2093103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123861" y="2791723"/>
            <a:ext cx="1944277" cy="1944277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172475" y="2613131"/>
            <a:ext cx="2197284" cy="2197284"/>
          </a:xfrm>
          <a:prstGeom prst="rect">
            <a:avLst/>
          </a:prstGeom>
        </p:spPr>
      </p:pic>
      <p:sp>
        <p:nvSpPr>
          <p:cNvPr id="18" name="TextBox 2"/>
          <p:cNvSpPr txBox="1"/>
          <p:nvPr/>
        </p:nvSpPr>
        <p:spPr>
          <a:xfrm>
            <a:off x="1732670" y="136882"/>
            <a:ext cx="139724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000" b="0" i="0" u="none" strike="noStrike" kern="1200" cap="none" spc="600" normalizeH="0" baseline="0">
                <a:solidFill>
                  <a:srgbClr val="464444"/>
                </a:solidFill>
                <a:latin typeface="Arial"/>
                <a:ea typeface="나눔스퀘어"/>
                <a:cs typeface="Arial"/>
              </a:rPr>
              <a:t>Github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2"/>
          <a:srcRect t="3400" r="34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직사각형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A3838">
              <a:alpha val="84710"/>
            </a:srgbClr>
          </a:solidFill>
          <a:ln w="12700" cap="flat" cmpd="sng" algn="ctr">
            <a:solidFill>
              <a:srgbClr val="60392E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sp>
        <p:nvSpPr>
          <p:cNvPr id="23" name="양쪽 대괄호 22"/>
          <p:cNvSpPr/>
          <p:nvPr/>
        </p:nvSpPr>
        <p:spPr>
          <a:xfrm>
            <a:off x="2931160" y="2567935"/>
            <a:ext cx="6329680" cy="1722120"/>
          </a:xfrm>
          <a:prstGeom prst="bracketPair">
            <a:avLst>
              <a:gd name="adj" fmla="val 16667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988164" y="2567935"/>
            <a:ext cx="2215671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400" spc="600">
                <a:solidFill>
                  <a:schemeClr val="bg1"/>
                </a:solidFill>
              </a:rPr>
              <a:t>Part 2</a:t>
            </a:r>
            <a:endParaRPr lang="ko-KR" altLang="en-US" sz="4400" spc="60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756785" y="3492495"/>
            <a:ext cx="267842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3600" b="1" spc="600">
                <a:solidFill>
                  <a:schemeClr val="bg1"/>
                </a:solidFill>
              </a:rPr>
              <a:t>MVC</a:t>
            </a:r>
            <a:r>
              <a:rPr lang="ko-KR" altLang="en-US" sz="3600" b="1" spc="600">
                <a:solidFill>
                  <a:schemeClr val="bg1"/>
                </a:solidFill>
              </a:rPr>
              <a:t> 패턴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19734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MVC Model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9" y="547152"/>
            <a:ext cx="4711944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Class Diagram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자유형: 도형 12"/>
          <p:cNvSpPr/>
          <p:nvPr/>
        </p:nvSpPr>
        <p:spPr>
          <a:xfrm>
            <a:off x="7469901" y="1121487"/>
            <a:ext cx="2241629" cy="1205177"/>
          </a:xfrm>
          <a:custGeom>
            <a:avLst/>
            <a:gdLst>
              <a:gd name="connsiteX0" fmla="*/ 0 w 2241629"/>
              <a:gd name="connsiteY0" fmla="*/ 0 h 1205177"/>
              <a:gd name="connsiteX1" fmla="*/ 2241629 w 2241629"/>
              <a:gd name="connsiteY1" fmla="*/ 0 h 1205177"/>
              <a:gd name="connsiteX2" fmla="*/ 2241629 w 2241629"/>
              <a:gd name="connsiteY2" fmla="*/ 1205177 h 1205177"/>
              <a:gd name="connsiteX3" fmla="*/ 0 w 2241629"/>
              <a:gd name="connsiteY3" fmla="*/ 1205177 h 1205177"/>
              <a:gd name="connsiteX4" fmla="*/ 0 w 2241629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vert="horz" wrap="square" lIns="137160" tIns="137160" rIns="137160" bIns="137160" anchor="ctr" anchorCtr="0">
            <a:noAutofit/>
          </a:bodyPr>
          <a:lstStyle/>
          <a:p>
            <a:pPr marL="0" lvl="0" indent="0" algn="l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/>
            </a:pPr>
            <a:endParaRPr lang="ko-KR" altLang="en-US" sz="3600" kern="1200"/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69714" y="1319807"/>
            <a:ext cx="9665494" cy="5369719"/>
          </a:xfrm>
          <a:prstGeom prst="rect">
            <a:avLst/>
          </a:prstGeom>
        </p:spPr>
      </p:pic>
      <p:pic>
        <p:nvPicPr>
          <p:cNvPr id="32" name="그림 31">
            <a:hlinkClick r:id="rId3"/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0728722" y="5587008"/>
            <a:ext cx="1171575" cy="9763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2"/>
          <a:srcRect l="14880" b="10920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30" name="직사각형 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A3838">
              <a:alpha val="65000"/>
            </a:srgbClr>
          </a:solidFill>
          <a:ln w="12700" cap="flat" cmpd="sng" algn="ctr">
            <a:solidFill>
              <a:srgbClr val="60392E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sp>
        <p:nvSpPr>
          <p:cNvPr id="23" name="양쪽 대괄호 22"/>
          <p:cNvSpPr/>
          <p:nvPr/>
        </p:nvSpPr>
        <p:spPr>
          <a:xfrm>
            <a:off x="2931160" y="2567935"/>
            <a:ext cx="6329680" cy="1722120"/>
          </a:xfrm>
          <a:prstGeom prst="bracketPair">
            <a:avLst>
              <a:gd name="adj" fmla="val 16667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988164" y="2567935"/>
            <a:ext cx="2215671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400" spc="600">
                <a:solidFill>
                  <a:schemeClr val="bg1"/>
                </a:solidFill>
              </a:rPr>
              <a:t>Part 3</a:t>
            </a:r>
            <a:endParaRPr lang="ko-KR" altLang="en-US" sz="4400" spc="60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356735" y="3492495"/>
            <a:ext cx="350710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3600" b="1" spc="600">
                <a:solidFill>
                  <a:schemeClr val="bg1"/>
                </a:solidFill>
              </a:rPr>
              <a:t>구현 특이사항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45452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special note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9" y="547152"/>
            <a:ext cx="3816595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정기예금 계좌</a:t>
            </a:r>
          </a:p>
        </p:txBody>
      </p:sp>
      <p:sp>
        <p:nvSpPr>
          <p:cNvPr id="13" name="자유형: 도형 12"/>
          <p:cNvSpPr/>
          <p:nvPr/>
        </p:nvSpPr>
        <p:spPr>
          <a:xfrm>
            <a:off x="7469901" y="1121487"/>
            <a:ext cx="2241629" cy="1205177"/>
          </a:xfrm>
          <a:custGeom>
            <a:avLst/>
            <a:gdLst>
              <a:gd name="connsiteX0" fmla="*/ 0 w 2241629"/>
              <a:gd name="connsiteY0" fmla="*/ 0 h 1205177"/>
              <a:gd name="connsiteX1" fmla="*/ 2241629 w 2241629"/>
              <a:gd name="connsiteY1" fmla="*/ 0 h 1205177"/>
              <a:gd name="connsiteX2" fmla="*/ 2241629 w 2241629"/>
              <a:gd name="connsiteY2" fmla="*/ 1205177 h 1205177"/>
              <a:gd name="connsiteX3" fmla="*/ 0 w 2241629"/>
              <a:gd name="connsiteY3" fmla="*/ 1205177 h 1205177"/>
              <a:gd name="connsiteX4" fmla="*/ 0 w 2241629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vert="horz" wrap="square" lIns="137160" tIns="137160" rIns="137160" bIns="137160" anchor="ctr" anchorCtr="0">
            <a:noAutofit/>
          </a:bodyPr>
          <a:lstStyle/>
          <a:p>
            <a:pPr marL="0" lvl="0" indent="0" algn="l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/>
            </a:pPr>
            <a:endParaRPr lang="ko-KR" altLang="en-US" sz="3600" kern="1200"/>
          </a:p>
        </p:txBody>
      </p:sp>
      <p:sp>
        <p:nvSpPr>
          <p:cNvPr id="387" name="TextBox 386"/>
          <p:cNvSpPr txBox="1"/>
          <p:nvPr/>
        </p:nvSpPr>
        <p:spPr>
          <a:xfrm>
            <a:off x="2277374" y="6055331"/>
            <a:ext cx="74867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ko-KR" sz="2000" b="1" spc="600" dirty="0">
                <a:solidFill>
                  <a:schemeClr val="tx2">
                    <a:lumMod val="75000"/>
                  </a:schemeClr>
                </a:solidFill>
              </a:rPr>
              <a:t>정기 예금 계좌는 출금과 송금을 이용할 수 없음</a:t>
            </a:r>
          </a:p>
        </p:txBody>
      </p:sp>
      <p:pic>
        <p:nvPicPr>
          <p:cNvPr id="391" name="그림 39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141596" y="1743379"/>
            <a:ext cx="3908807" cy="3908807"/>
          </a:xfrm>
          <a:prstGeom prst="rect">
            <a:avLst/>
          </a:prstGeom>
        </p:spPr>
      </p:pic>
      <p:pic>
        <p:nvPicPr>
          <p:cNvPr id="394" name="그림 39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194312" y="3603730"/>
            <a:ext cx="1825214" cy="1825214"/>
          </a:xfrm>
          <a:prstGeom prst="rect">
            <a:avLst/>
          </a:prstGeom>
        </p:spPr>
      </p:pic>
      <p:pic>
        <p:nvPicPr>
          <p:cNvPr id="395" name="그림 39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485013" y="3499550"/>
            <a:ext cx="2167519" cy="2167519"/>
          </a:xfrm>
          <a:prstGeom prst="rect">
            <a:avLst/>
          </a:prstGeom>
        </p:spPr>
      </p:pic>
      <p:sp>
        <p:nvSpPr>
          <p:cNvPr id="397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2670" y="136882"/>
            <a:ext cx="245452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special note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2669" y="547152"/>
            <a:ext cx="3340346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입금 </a:t>
            </a:r>
            <a:r>
              <a:rPr lang="en-US" altLang="ko-KR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&amp;</a:t>
            </a:r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 출금</a:t>
            </a:r>
          </a:p>
        </p:txBody>
      </p:sp>
      <p:sp>
        <p:nvSpPr>
          <p:cNvPr id="387" name="TextBox 386"/>
          <p:cNvSpPr txBox="1"/>
          <p:nvPr/>
        </p:nvSpPr>
        <p:spPr>
          <a:xfrm>
            <a:off x="1378684" y="6066761"/>
            <a:ext cx="94346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ko-KR" sz="2000" b="1" spc="600" dirty="0">
                <a:solidFill>
                  <a:schemeClr val="tx2">
                    <a:lumMod val="75000"/>
                  </a:schemeClr>
                </a:solidFill>
              </a:rPr>
              <a:t>1000원</a:t>
            </a:r>
            <a:r>
              <a:rPr lang="ko-KR" altLang="en-US" sz="2000" b="1" spc="600" dirty="0">
                <a:solidFill>
                  <a:schemeClr val="tx2">
                    <a:lumMod val="75000"/>
                  </a:schemeClr>
                </a:solidFill>
              </a:rPr>
              <a:t>권</a:t>
            </a:r>
            <a:r>
              <a:rPr lang="ko-KR" altLang="ko-KR" sz="2000" b="1" spc="600" dirty="0">
                <a:solidFill>
                  <a:schemeClr val="tx2">
                    <a:lumMod val="75000"/>
                  </a:schemeClr>
                </a:solidFill>
              </a:rPr>
              <a:t>, 5000원</a:t>
            </a:r>
            <a:r>
              <a:rPr lang="ko-KR" altLang="en-US" sz="2000" b="1" spc="600" dirty="0">
                <a:solidFill>
                  <a:schemeClr val="tx2">
                    <a:lumMod val="75000"/>
                  </a:schemeClr>
                </a:solidFill>
              </a:rPr>
              <a:t>권</a:t>
            </a:r>
            <a:r>
              <a:rPr lang="ko-KR" altLang="ko-KR" sz="2000" b="1" spc="600" dirty="0">
                <a:solidFill>
                  <a:schemeClr val="tx2">
                    <a:lumMod val="75000"/>
                  </a:schemeClr>
                </a:solidFill>
              </a:rPr>
              <a:t>, 10000원</a:t>
            </a:r>
            <a:r>
              <a:rPr lang="ko-KR" altLang="en-US" sz="2000" b="1" spc="600" dirty="0">
                <a:solidFill>
                  <a:schemeClr val="tx2">
                    <a:lumMod val="75000"/>
                  </a:schemeClr>
                </a:solidFill>
              </a:rPr>
              <a:t>권</a:t>
            </a:r>
            <a:r>
              <a:rPr lang="ko-KR" altLang="ko-KR" sz="2000" b="1" spc="600" dirty="0">
                <a:solidFill>
                  <a:schemeClr val="tx2">
                    <a:lumMod val="75000"/>
                  </a:schemeClr>
                </a:solidFill>
              </a:rPr>
              <a:t>, 50000원 입금 가능</a:t>
            </a:r>
          </a:p>
          <a:p>
            <a:pPr algn="ctr">
              <a:defRPr/>
            </a:pPr>
            <a:r>
              <a:rPr lang="ko-KR" altLang="ko-KR" sz="2000" b="1" spc="600" dirty="0">
                <a:solidFill>
                  <a:schemeClr val="tx2">
                    <a:lumMod val="75000"/>
                  </a:schemeClr>
                </a:solidFill>
              </a:rPr>
              <a:t>10000원</a:t>
            </a:r>
            <a:r>
              <a:rPr lang="ko-KR" altLang="en-US" sz="2000" b="1" spc="600" dirty="0">
                <a:solidFill>
                  <a:schemeClr val="tx2">
                    <a:lumMod val="75000"/>
                  </a:schemeClr>
                </a:solidFill>
              </a:rPr>
              <a:t>권</a:t>
            </a:r>
            <a:r>
              <a:rPr lang="ko-KR" altLang="ko-KR" sz="2000" b="1" spc="600" dirty="0">
                <a:solidFill>
                  <a:schemeClr val="tx2">
                    <a:lumMod val="75000"/>
                  </a:schemeClr>
                </a:solidFill>
              </a:rPr>
              <a:t>과 50000원</a:t>
            </a:r>
            <a:r>
              <a:rPr lang="ko-KR" altLang="en-US" sz="2000" b="1" spc="600" dirty="0">
                <a:solidFill>
                  <a:schemeClr val="tx2">
                    <a:lumMod val="75000"/>
                  </a:schemeClr>
                </a:solidFill>
              </a:rPr>
              <a:t>권</a:t>
            </a:r>
            <a:r>
              <a:rPr lang="ko-KR" altLang="ko-KR" sz="2000" b="1" spc="6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ko-KR" altLang="en-US" sz="2000" b="1" spc="600" dirty="0">
                <a:solidFill>
                  <a:schemeClr val="tx2">
                    <a:lumMod val="75000"/>
                  </a:schemeClr>
                </a:solidFill>
              </a:rPr>
              <a:t>출금</a:t>
            </a:r>
            <a:r>
              <a:rPr lang="ko-KR" altLang="ko-KR" sz="2000" b="1" spc="600" dirty="0">
                <a:solidFill>
                  <a:schemeClr val="tx2">
                    <a:lumMod val="75000"/>
                  </a:schemeClr>
                </a:solidFill>
              </a:rPr>
              <a:t> 가능</a:t>
            </a:r>
          </a:p>
        </p:txBody>
      </p:sp>
      <p:sp>
        <p:nvSpPr>
          <p:cNvPr id="397" name="직사각형 4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"/>
              <a:cs typeface="Arial"/>
            </a:endParaRPr>
          </a:p>
        </p:txBody>
      </p:sp>
      <p:pic>
        <p:nvPicPr>
          <p:cNvPr id="398" name="그림 39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049738" y="1439465"/>
            <a:ext cx="2088018" cy="1051918"/>
          </a:xfrm>
          <a:prstGeom prst="rect">
            <a:avLst/>
          </a:prstGeom>
        </p:spPr>
      </p:pic>
      <p:pic>
        <p:nvPicPr>
          <p:cNvPr id="399" name="그림 39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5971" y="1571625"/>
            <a:ext cx="2289267" cy="2289267"/>
          </a:xfrm>
          <a:prstGeom prst="rect">
            <a:avLst/>
          </a:prstGeom>
        </p:spPr>
      </p:pic>
      <p:pic>
        <p:nvPicPr>
          <p:cNvPr id="400" name="그림 399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034856" y="2653101"/>
            <a:ext cx="2122289" cy="1018193"/>
          </a:xfrm>
          <a:prstGeom prst="rect">
            <a:avLst/>
          </a:prstGeom>
        </p:spPr>
      </p:pic>
      <p:pic>
        <p:nvPicPr>
          <p:cNvPr id="401" name="그림 40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362652" y="1380403"/>
            <a:ext cx="2255740" cy="1036566"/>
          </a:xfrm>
          <a:prstGeom prst="rect">
            <a:avLst/>
          </a:prstGeom>
        </p:spPr>
      </p:pic>
      <p:pic>
        <p:nvPicPr>
          <p:cNvPr id="402" name="그림 401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876604" y="4182973"/>
            <a:ext cx="1765682" cy="1765682"/>
          </a:xfrm>
          <a:prstGeom prst="rect">
            <a:avLst/>
          </a:prstGeom>
        </p:spPr>
      </p:pic>
      <p:pic>
        <p:nvPicPr>
          <p:cNvPr id="404" name="그림 403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8323955" y="2655093"/>
            <a:ext cx="2277070" cy="1001910"/>
          </a:xfrm>
          <a:prstGeom prst="rect">
            <a:avLst/>
          </a:prstGeom>
        </p:spPr>
      </p:pic>
      <p:pic>
        <p:nvPicPr>
          <p:cNvPr id="405" name="그림 404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949079" y="4400426"/>
            <a:ext cx="2255740" cy="1036566"/>
          </a:xfrm>
          <a:prstGeom prst="rect">
            <a:avLst/>
          </a:prstGeom>
        </p:spPr>
      </p:pic>
      <p:pic>
        <p:nvPicPr>
          <p:cNvPr id="406" name="그림 405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8375152" y="4417815"/>
            <a:ext cx="2277070" cy="1001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6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C87661"/>
      </a:accent1>
      <a:accent2>
        <a:srgbClr val="DF9D8C"/>
      </a:accent2>
      <a:accent3>
        <a:srgbClr val="FBD6C1"/>
      </a:accent3>
      <a:accent4>
        <a:srgbClr val="BB9F9E"/>
      </a:accent4>
      <a:accent5>
        <a:srgbClr val="8F807F"/>
      </a:accent5>
      <a:accent6>
        <a:srgbClr val="726564"/>
      </a:accent6>
      <a:hlink>
        <a:srgbClr val="757070"/>
      </a:hlink>
      <a:folHlink>
        <a:srgbClr val="757070"/>
      </a:folHlink>
    </a:clrScheme>
    <a:fontScheme name="사용자 지정 1">
      <a:majorFont>
        <a:latin typeface="Arial"/>
        <a:ea typeface="나눔스퀘어 Bold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solidFill>
            <a:schemeClr val="bg1">
              <a:lumMod val="85000"/>
            </a:schemeClr>
          </a:solidFill>
        </a:ln>
      </a:spPr>
      <a:bodyPr anchor="ctr"/>
      <a:lstStyle>
        <a:defPPr algn="ctr">
          <a:defRPr lang="ko-KR" altLang="en-US" sz="2800" b="1">
            <a:solidFill>
              <a:prstClr val="white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212</Words>
  <Application>Microsoft Office PowerPoint</Application>
  <PresentationFormat>와이드스크린</PresentationFormat>
  <Paragraphs>82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a고딕12</vt:lpstr>
      <vt:lpstr>a고딕15</vt:lpstr>
      <vt:lpstr>나눔스퀘어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Jeong DaBeen</cp:lastModifiedBy>
  <cp:revision>226</cp:revision>
  <dcterms:created xsi:type="dcterms:W3CDTF">2019-05-02T12:38:46Z</dcterms:created>
  <dcterms:modified xsi:type="dcterms:W3CDTF">2021-12-06T13:57:16Z</dcterms:modified>
  <cp:version/>
</cp:coreProperties>
</file>

<file path=docProps/thumbnail.jpeg>
</file>